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2"/>
  </p:notesMasterIdLst>
  <p:handoutMasterIdLst>
    <p:handoutMasterId r:id="rId23"/>
  </p:handoutMasterIdLst>
  <p:sldIdLst>
    <p:sldId id="262" r:id="rId2"/>
    <p:sldId id="272" r:id="rId3"/>
    <p:sldId id="273" r:id="rId4"/>
    <p:sldId id="285" r:id="rId5"/>
    <p:sldId id="274" r:id="rId6"/>
    <p:sldId id="283" r:id="rId7"/>
    <p:sldId id="275" r:id="rId8"/>
    <p:sldId id="286" r:id="rId9"/>
    <p:sldId id="276" r:id="rId10"/>
    <p:sldId id="277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5" autoAdjust="0"/>
  </p:normalViewPr>
  <p:slideViewPr>
    <p:cSldViewPr>
      <p:cViewPr varScale="1">
        <p:scale>
          <a:sx n="78" d="100"/>
          <a:sy n="78" d="100"/>
        </p:scale>
        <p:origin x="16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49EB-0DFB-41AF-9CF9-C44773B4B3C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849AE-9926-4CD2-96D0-B6DC5C8DA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745D-67CD-4904-855F-360247C9E54D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8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80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80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0BC7C-3B2E-4749-A108-82B061CCA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6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0BC7C-3B2E-4749-A108-82B061CCAA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6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5873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2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1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5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5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2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2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89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3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9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0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5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8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4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7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3659F4-AC80-4678-9F9C-BADDE1204275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1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.maryland.gov/Pages/default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ependentsector.org/value-of-volunteer-time-2018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ample%20Insurance%20Cer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Commercial%20Gen%20Liab%20Add.%20Insured%20Sample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Commercial%20Gen%20Liab%20Add.%20Insured%20Sampl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Sample%20Insurance%20Exemption%20Letter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orporate%20Resolution%202016.do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Invoicing%20Exampl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sims@acdsinc.org" TargetMode="External"/><Relationship Id="rId2" Type="http://schemas.openxmlformats.org/officeDocument/2006/relationships/hyperlink" Target="Fiscal%20Year%202019%20Report%20Template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cdsinc.org/funding-opportunities/local-development-council-grant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LC&amp;H LDC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14" y="659281"/>
            <a:ext cx="4621371" cy="20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3999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smtClean="0"/>
              <a:t>FY 2021 </a:t>
            </a:r>
            <a:r>
              <a:rPr lang="en-US" sz="3000" b="1" dirty="0" smtClean="0"/>
              <a:t>Community Grants Training</a:t>
            </a:r>
            <a:endParaRPr lang="en-US" sz="3000" b="1" dirty="0"/>
          </a:p>
          <a:p>
            <a:pPr marL="0" indent="0" algn="ctr">
              <a:buNone/>
            </a:pPr>
            <a:r>
              <a:rPr lang="en-US" sz="2200" b="1" dirty="0" smtClean="0"/>
              <a:t>October 17, 2019</a:t>
            </a:r>
          </a:p>
        </p:txBody>
      </p:sp>
    </p:spTree>
    <p:extLst>
      <p:ext uri="{BB962C8B-B14F-4D97-AF65-F5344CB8AC3E}">
        <p14:creationId xmlns:p14="http://schemas.microsoft.com/office/powerpoint/2010/main" val="30066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" y="9144"/>
            <a:ext cx="9147048" cy="114299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Application Process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24457"/>
            <a:ext cx="9067800" cy="4094816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Focus on the impact that LDC funding will have on your organization’s ability to serve residents in the 3 mile radius.</a:t>
            </a:r>
          </a:p>
          <a:p>
            <a:pPr marL="0" indent="0">
              <a:buSzPct val="100000"/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Required Documents: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Federal tax-exempt determination letter (501 c(3) or 1120/990 form)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W-9 (signed)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Good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Standing -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dat.maryland.gov/Pages/default.aspx</a:t>
            </a: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Bylaws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Mission Statement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Articles of Incorporation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Letter of Support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List of Board of Directors/Trustees – names, terms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Conflict of Interest Policy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Previous year financial statements – Audit report or federal tax returns </a:t>
            </a: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5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7159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Budget Narrative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47244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New format this year – Excel Spreadsheet</a:t>
            </a: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Operating, Program, Equipment Support – Form 1</a:t>
            </a:r>
            <a:endParaRPr lang="en-US" sz="1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Capital Projects – Form 2</a:t>
            </a:r>
            <a:endParaRPr lang="en-US" sz="1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In-Kind Donations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How did you establish value for in-kind services/goods?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How to value volunteer time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independentsector.org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/value-of-volunteer-time-2018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/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8280"/>
            <a:ext cx="9144000" cy="19812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GRANT </a:t>
            </a:r>
            <a:br>
              <a:rPr lang="en-US" sz="5000" b="1" dirty="0" smtClean="0"/>
            </a:br>
            <a:r>
              <a:rPr lang="en-US" sz="5000" b="1" dirty="0" smtClean="0"/>
              <a:t>REQUIREMENTS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0144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399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Insurance Requirements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38400" y="1219200"/>
            <a:ext cx="7704667" cy="938048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3" action="ppaction://hlinkfile"/>
              </a:rPr>
              <a:t>Sample Insurance Certificate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  <a:hlinkClick r:id="rId4" action="ppaction://hlinkfile"/>
            </a:endParaRPr>
          </a:p>
          <a:p>
            <a:pPr>
              <a:buSzPct val="100000"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45" y="1523999"/>
            <a:ext cx="4206114" cy="52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 action="ppaction://hlinkfile"/>
              </a:rPr>
              <a:t>Capital Project Additional Insured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88580"/>
            <a:ext cx="4038600" cy="5280125"/>
          </a:xfrm>
        </p:spPr>
      </p:pic>
    </p:spTree>
    <p:extLst>
      <p:ext uri="{BB962C8B-B14F-4D97-AF65-F5344CB8AC3E}">
        <p14:creationId xmlns:p14="http://schemas.microsoft.com/office/powerpoint/2010/main" val="317362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 action="ppaction://hlinkfile"/>
              </a:rPr>
              <a:t>Workers Comp Exemption letter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06551"/>
            <a:ext cx="4114799" cy="5351449"/>
          </a:xfrm>
        </p:spPr>
      </p:pic>
    </p:spTree>
    <p:extLst>
      <p:ext uri="{BB962C8B-B14F-4D97-AF65-F5344CB8AC3E}">
        <p14:creationId xmlns:p14="http://schemas.microsoft.com/office/powerpoint/2010/main" val="117264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9"/>
            <a:ext cx="9144000" cy="127711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Authorized Signatory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391400" cy="2667000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ACDS must have on file explicit authorization for someone in your organization to be the signatory on all grant-related documents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 action="ppaction://hlinkfile"/>
              </a:rPr>
              <a:t>Example Resolution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5771983" cy="6451040"/>
          </a:xfrm>
        </p:spPr>
      </p:pic>
    </p:spTree>
    <p:extLst>
      <p:ext uri="{BB962C8B-B14F-4D97-AF65-F5344CB8AC3E}">
        <p14:creationId xmlns:p14="http://schemas.microsoft.com/office/powerpoint/2010/main" val="3554430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79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Invoicing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001000" cy="4018616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IMPORTANT: Do Not Start Spending money until you are under contract and you have talked to your grant rep about how to invoice </a:t>
            </a:r>
          </a:p>
          <a:p>
            <a:pPr marL="0" indent="0">
              <a:buSzPct val="100000"/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Operating Grants - reimbursement basis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Exceptions may be made after consulting your grant manager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 action="ppaction://hlinkfile"/>
              </a:rPr>
              <a:t>Example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Capital Grants –  invoices/receipts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88"/>
            <a:ext cx="9144000" cy="137159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Close-Out Reporting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533" y="1535723"/>
            <a:ext cx="8009467" cy="3786554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Operating Grants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 action="ppaction://hlinkfile"/>
              </a:rPr>
              <a:t>Final Report</a:t>
            </a:r>
            <a:endParaRPr lang="en-US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Financial Review – Independent review of the organization finances as a whole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Monitoring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– contact David Sims,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dsims@acdsinc.org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to schedule a monitoring visit during program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implementation</a:t>
            </a:r>
          </a:p>
          <a:p>
            <a:pPr lvl="1">
              <a:buSzPct val="100000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Pictures!</a:t>
            </a: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Capital Grants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Capital Grants – site inspection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Pictures!</a:t>
            </a:r>
          </a:p>
        </p:txBody>
      </p:sp>
    </p:spTree>
    <p:extLst>
      <p:ext uri="{BB962C8B-B14F-4D97-AF65-F5344CB8AC3E}">
        <p14:creationId xmlns:p14="http://schemas.microsoft.com/office/powerpoint/2010/main" val="2590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04667" cy="4419600"/>
          </a:xfrm>
        </p:spPr>
        <p:txBody>
          <a:bodyPr/>
          <a:lstStyle/>
          <a:p>
            <a:pPr marL="514350" indent="-514350">
              <a:buSzPct val="110000"/>
              <a:buFont typeface="+mj-lt"/>
              <a:buAutoNum type="romanU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Welcome and Introductions</a:t>
            </a:r>
          </a:p>
          <a:p>
            <a:pPr marL="0" indent="0">
              <a:buSzPct val="110000"/>
              <a:buNone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2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LDC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Grant Eligibility and Strategic Priorities</a:t>
            </a:r>
          </a:p>
          <a:p>
            <a:pPr marL="0" indent="0">
              <a:buSzPct val="110000"/>
              <a:buNone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3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Application Process</a:t>
            </a:r>
          </a:p>
          <a:p>
            <a:pPr marL="0" indent="0">
              <a:buSzPct val="110000"/>
              <a:buNone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4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Grant Requirements-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nce funds have been awarded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572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  <a:endParaRPr lang="en-US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36" y="2121654"/>
            <a:ext cx="8545465" cy="19812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0"/>
              </a:rPr>
              <a:t>QUESTIONS</a:t>
            </a:r>
            <a:endParaRPr lang="en-US" sz="80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6261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2192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Arundel Community Development Services, Inc. </a:t>
            </a:r>
            <a:endParaRPr lang="en-US" sz="3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5" y="1447800"/>
            <a:ext cx="6293520" cy="3581400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Nonprofit housing &amp; community development agency established in 1996</a:t>
            </a:r>
          </a:p>
          <a:p>
            <a:pPr marL="0" indent="0"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Housing rehabilitation, affordable rental development, housing counseling, financial empowerment, accessibility modifications, public facilities, and energy &amp; weatherization improvements</a:t>
            </a:r>
          </a:p>
          <a:p>
            <a:pPr marL="0" indent="0"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Experienced grant administrator &amp; manager of capital projects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1460" y="1435951"/>
            <a:ext cx="2117189" cy="1868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886200"/>
            <a:ext cx="1868909" cy="27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LDC Community Grants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704667" cy="3352800"/>
          </a:xfrm>
        </p:spPr>
        <p:txBody>
          <a:bodyPr/>
          <a:lstStyle/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Local Development Council (LDC) Community Grants are funded through casino revenues.    </a:t>
            </a:r>
          </a:p>
          <a:p>
            <a:pPr>
              <a:buSzPct val="100000"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 amount available varies each year depending on revenues.  Last year, the LDC awarded $400,000 in Community Grants. 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1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9906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Eligible Grant Applicants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71600"/>
            <a:ext cx="7704667" cy="44958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Community Association - file either a Form 990 or 1120 tax return; or</a:t>
            </a:r>
          </a:p>
          <a:p>
            <a:pPr marL="0" indent="0"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Nonprofit Organization - with 501 c 3 status</a:t>
            </a:r>
          </a:p>
          <a:p>
            <a:pPr marL="0" indent="0" algn="ctr">
              <a:buNone/>
            </a:pPr>
            <a:r>
              <a:rPr lang="en-US" sz="22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  <a:p>
            <a:pPr>
              <a:buSzPct val="100000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Located in Anne Arundel County within 3 miles of the Live! Casino.  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Applications from organizations outside the three mile radius will be considered if they demonstrate significant impacts for residents of the target area.  </a:t>
            </a:r>
            <a:endParaRPr lang="en-US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42" t="14902" r="39023" b="5556"/>
          <a:stretch/>
        </p:blipFill>
        <p:spPr>
          <a:xfrm>
            <a:off x="1828800" y="16476"/>
            <a:ext cx="5410200" cy="68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4"/>
            <a:ext cx="7704667" cy="1219201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LDC Strategic Priorities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120676"/>
            <a:ext cx="7749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Creating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Excellent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Schools</a:t>
            </a: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Creating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Sustainable Opportunities for Individuals &amp;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Families</a:t>
            </a: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Beautifying and Revitalizing Our Communities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2E5654A1-02E9-402A-A81A-29F61DC858D2" descr="image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2246" b="20000"/>
          <a:stretch/>
        </p:blipFill>
        <p:spPr bwMode="auto">
          <a:xfrm rot="847541">
            <a:off x="5420620" y="4142608"/>
            <a:ext cx="3227832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427" y="4038600"/>
            <a:ext cx="2266138" cy="2450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2195"/>
          <a:stretch/>
        </p:blipFill>
        <p:spPr>
          <a:xfrm rot="982687">
            <a:off x="786847" y="3685409"/>
            <a:ext cx="234315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20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939"/>
            <a:ext cx="9144001" cy="835461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Eligible Activities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00" y="1110377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Capital Projects, including construction, landscaping, playground and signage installation, and housing rehabilitation.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Operating Programs, including staff costs, overhead and equipment purchases. 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b="5317"/>
          <a:stretch/>
        </p:blipFill>
        <p:spPr bwMode="auto">
          <a:xfrm rot="825009">
            <a:off x="4854509" y="3601391"/>
            <a:ext cx="3686464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977" r="783" b="13165"/>
          <a:stretch/>
        </p:blipFill>
        <p:spPr>
          <a:xfrm>
            <a:off x="777000" y="4191000"/>
            <a:ext cx="3962400" cy="206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LDC Award Process</a:t>
            </a: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7737"/>
            <a:ext cx="8542867" cy="487070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November 29, 2019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Community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Grant Applications due to </a:t>
            </a:r>
            <a:r>
              <a:rPr lang="en-US" sz="3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ACDS</a:t>
            </a:r>
            <a:endParaRPr lang="en-US" sz="3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February </a:t>
            </a: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- May </a:t>
            </a: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LDC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Grant Committee reviews applications and invites Community Grant applicants to make presentations at the March, April and May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LDC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meetings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May 2020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LDC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makes final Community Grant award 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Recommendations to County Executive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June </a:t>
            </a: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FY 2021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Budget approved by County 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Council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Summer </a:t>
            </a: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Grantees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meet final grant award requirements 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execute award 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agreements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9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Grantees </a:t>
            </a:r>
            <a:r>
              <a:rPr lang="en-US" sz="2900" b="1" i="1" dirty="0">
                <a:latin typeface="Cambria" panose="02040503050406030204" pitchFamily="18" charset="0"/>
                <a:ea typeface="Cambria" panose="02040503050406030204" pitchFamily="18" charset="0"/>
              </a:rPr>
              <a:t>should not expend funding until agreements are executed by both parties and they speak to their ACDS grant manager.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129023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FY21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LDC Grant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Applications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are available now on our website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4044</TotalTime>
  <Words>587</Words>
  <Application>Microsoft Office PowerPoint</Application>
  <PresentationFormat>On-screen Show (4:3)</PresentationFormat>
  <Paragraphs>104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Corbel</vt:lpstr>
      <vt:lpstr>Parallax</vt:lpstr>
      <vt:lpstr>PowerPoint Presentation</vt:lpstr>
      <vt:lpstr>PowerPoint Presentation</vt:lpstr>
      <vt:lpstr>Arundel Community Development Services, Inc. </vt:lpstr>
      <vt:lpstr>LDC Community Grants</vt:lpstr>
      <vt:lpstr>Eligible Grant Applicants</vt:lpstr>
      <vt:lpstr>PowerPoint Presentation</vt:lpstr>
      <vt:lpstr>LDC Strategic Priorities</vt:lpstr>
      <vt:lpstr>Eligible Activities</vt:lpstr>
      <vt:lpstr>LDC Award Process</vt:lpstr>
      <vt:lpstr>Application Process</vt:lpstr>
      <vt:lpstr>Budget Narrative</vt:lpstr>
      <vt:lpstr>GRANT  REQUIREMENTS</vt:lpstr>
      <vt:lpstr>Insurance Requirements </vt:lpstr>
      <vt:lpstr>Capital Project Additional Insured </vt:lpstr>
      <vt:lpstr>Workers Comp Exemption letter </vt:lpstr>
      <vt:lpstr>Authorized Signatory</vt:lpstr>
      <vt:lpstr>PowerPoint Presentation</vt:lpstr>
      <vt:lpstr>Invoicing </vt:lpstr>
      <vt:lpstr>Close-Out Reporting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Brush</dc:creator>
  <cp:lastModifiedBy>David Sims</cp:lastModifiedBy>
  <cp:revision>191</cp:revision>
  <cp:lastPrinted>2018-09-17T12:48:57Z</cp:lastPrinted>
  <dcterms:created xsi:type="dcterms:W3CDTF">2013-09-23T14:54:58Z</dcterms:created>
  <dcterms:modified xsi:type="dcterms:W3CDTF">2019-10-17T16:29:22Z</dcterms:modified>
</cp:coreProperties>
</file>